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5" r:id="rId9"/>
    <p:sldId id="261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4660"/>
  </p:normalViewPr>
  <p:slideViewPr>
    <p:cSldViewPr snapToGrid="0">
      <p:cViewPr>
        <p:scale>
          <a:sx n="50" d="100"/>
          <a:sy n="50" d="100"/>
        </p:scale>
        <p:origin x="1320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F56E7-7921-4182-B3CD-60B806A8D80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0A6414-3130-48E2-ABB2-0DB46C8D1E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857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A6414-3130-48E2-ABB2-0DB46C8D1E4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873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A6414-3130-48E2-ABB2-0DB46C8D1E4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078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A6414-3130-48E2-ABB2-0DB46C8D1E4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0809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A6414-3130-48E2-ABB2-0DB46C8D1E4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5112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A6414-3130-48E2-ABB2-0DB46C8D1E4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40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A6414-3130-48E2-ABB2-0DB46C8D1E4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5967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A6414-3130-48E2-ABB2-0DB46C8D1E4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0260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A6414-3130-48E2-ABB2-0DB46C8D1E49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27511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0A6414-3130-48E2-ABB2-0DB46C8D1E49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1499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81108-558A-82E0-7280-A224A2A71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1D28D5-C299-881D-705A-024803425F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A451C0-175E-D6CF-7421-49E7EDF18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3B9EC-62DA-A9D3-95D4-E26E7E17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DB60DE-CC78-FF05-4EE3-F65C18AD5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242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24C320-D866-E520-8937-EF01567A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92AF69-9772-0E59-4A04-82AC15ED3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C081F5-DEEE-391F-E246-3881E945A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4AB25F-629C-C0F5-A22F-89732C516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9623C9-46BF-C8B8-432A-F2F67AF52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611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0474C6-2983-01AC-D26C-76F52E03B7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CD40A9-23B2-BFBE-0C33-1B991A3B45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CE5218-E99F-69DC-3147-CB545166E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FA97C4-59B0-9934-0ACA-2175A745D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7263E-CBE4-2EAD-03A5-C9F57982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34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AAB2E-7452-057C-5BF2-B707A9A34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43CFC-E301-13E5-C77A-9EC5514B0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203EE-BE50-3699-A966-F317B61E8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DF7BA5-12A0-AD58-8D51-E41665AC8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15D3C4-063C-760B-34B8-C93C39A15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253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0961B2-CA10-72C5-A2CF-3963958CE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37EAD7-5998-A9D7-7C95-AE2914FB5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2378D2-9081-BF1D-90BD-9E2921070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1E567-2308-07A3-B19A-650E6794D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61B929-C4F1-892D-57E4-686AC45D6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8113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B14E9-5160-ADC8-F7D9-1F018B628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E7B931-2E00-5E09-948F-2F251185BA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4F3D0B-52C6-645D-2371-F8EA6E54E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17699B-13E5-D298-9462-333D1073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BCEF17-EA1A-CBD9-E962-56F4B6C25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4B2BF6-FB67-4874-6110-96AD06B74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319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1FD9D-37A3-7A62-F91F-2D3AC56A8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D7C65D-8B7C-F08D-887C-06CED8806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ECB882-2ADA-2799-7694-FE39FAF9B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ADF0D58-F8C4-43B4-A4AC-CF509409B5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358B10-8D98-3208-6075-149CD065AF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F366A4-3B11-203E-B7DE-89CAB1388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7BCFDA-7104-6D09-0A7D-E525B1D4D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66C1144-2F78-018D-0ED5-F10BA0802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350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E21926-DE05-A7EF-273C-AE750FBCF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272819-22DA-D975-4A94-D7574567C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FA9FCC-849D-A231-D941-D61CF726A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7D175B-546B-60E5-F611-720844760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256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6DECDC-F8BC-85D5-DB71-360D74BE0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A0F486-0AD4-6EB0-1507-9222D0FD8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6FF80C-4925-E922-7888-42DCF784D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135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6C9B97-B038-4D1D-35D8-1DDBCED3A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996E97-91A9-EA67-5897-AFFC4D33F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62A543-72CF-CB64-65FE-C8FD2F0DB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EAD5E0-DC87-B5F0-A058-D65AC0D7B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6076DC-9BF4-0EA6-4435-344315651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1EDBC1-1801-8998-8940-4C7CC1DE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376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04306-FCF7-0645-E492-8AAE2834A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E9A4138-2AC2-B368-E044-9AA613BBC0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EECE26-03E0-B96B-8155-595CD8B4F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583467-F77C-6A59-D046-2733AB8F2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5DABB0-6063-0CC7-6046-A5600725B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E062DD-1C00-D7B9-FE96-EC66E70AD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588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771E7C-DE58-C14F-A8A3-88F64850B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3FD05D-9B4E-2B57-BF05-4C454B831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24F395-2AEE-D300-2E9D-2F68CD42A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1CBFE-3090-44E5-9785-29D3BBE2235B}" type="datetimeFigureOut">
              <a:rPr lang="ko-KR" altLang="en-US" smtClean="0"/>
              <a:t>2023-12-26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C91BAF-5AA5-E856-EDFF-C697D487A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AC10BC-916F-79D5-ED4D-818F6A6C19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020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7148-210-94-179-16.ngrok-free.app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86B98-639B-3772-D96F-0149014EC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" y="1137443"/>
            <a:ext cx="12131040" cy="2387600"/>
          </a:xfrm>
        </p:spPr>
        <p:txBody>
          <a:bodyPr>
            <a:normAutofit/>
          </a:bodyPr>
          <a:lstStyle/>
          <a:p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Pixel-Wise</a:t>
            </a:r>
            <a:r>
              <a:rPr lang="ko-KR" altLang="en-US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Independent Learning</a:t>
            </a:r>
            <a:endParaRPr lang="ko-KR" alt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3708400"/>
            <a:ext cx="1055624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부제목 4">
            <a:extLst>
              <a:ext uri="{FF2B5EF4-FFF2-40B4-BE49-F238E27FC236}">
                <a16:creationId xmlns:a16="http://schemas.microsoft.com/office/drawing/2014/main" id="{9A90F8CE-0596-5C69-AFCB-8DD3D78718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544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5109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단점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픽셀 간의 관계를 고려하지 않으므로 이미지 공간적 구조나 의존성을 고려하지 않는다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따라서 픽셀 간의 관계를 잘 모델링 할 수 있는 추가적인 방법이나 구조를 고려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예시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모델 구조를 통해 개선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E.g., CNN: kernel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통해 인접한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pixel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간의 공간적 정보를 담는다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b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       Attention: self-attention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을 통해 다른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pixel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간의 관계를 살펴볼 수 있다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결론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일반적으로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모델 구조에서 픽셀 간의 간계를 고려하므로 목적 함수에서 각 픽셀을 </a:t>
            </a:r>
            <a:b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개별적으로 학습해도 된다</a:t>
            </a: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10695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86B98-639B-3772-D96F-0149014EC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" y="1137443"/>
            <a:ext cx="12131040" cy="2387600"/>
          </a:xfrm>
        </p:spPr>
        <p:txBody>
          <a:bodyPr>
            <a:normAutofit/>
          </a:bodyPr>
          <a:lstStyle/>
          <a:p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Update</a:t>
            </a:r>
            <a:r>
              <a:rPr lang="ko-KR" altLang="en-US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Definition</a:t>
            </a:r>
            <a:endParaRPr lang="ko-KR" alt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3708400"/>
            <a:ext cx="1055624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부제목 4">
            <a:extLst>
              <a:ext uri="{FF2B5EF4-FFF2-40B4-BE49-F238E27FC236}">
                <a16:creationId xmlns:a16="http://schemas.microsoft.com/office/drawing/2014/main" id="{9A90F8CE-0596-5C69-AFCB-8DD3D78718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368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817880" y="1330960"/>
                <a:ext cx="10556240" cy="3263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생성 모델에서 구하고자 하는 건 데이터의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분포인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𝑝</m:t>
                    </m:r>
                    <m:d>
                      <m:d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d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𝑥</m:t>
                        </m:r>
                      </m:e>
                    </m:d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이다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𝑝</m:t>
                    </m:r>
                    <m:d>
                      <m:d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d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𝑥</m:t>
                        </m:r>
                      </m:e>
                    </m:d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에서의 확률 변수는 이미지 </a:t>
                </a:r>
                <a14:m>
                  <m:oMath xmlns:m="http://schemas.openxmlformats.org/officeDocument/2006/math">
                    <m:r>
                      <a:rPr lang="en-US" altLang="ko-KR" sz="2000" i="1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𝑥</m:t>
                    </m:r>
                  </m:oMath>
                </a14:m>
                <a:endPara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이때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𝑝</m:t>
                    </m:r>
                    <m:r>
                      <a:rPr lang="en-US" altLang="ko-KR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(</m:t>
                    </m:r>
                    <m:r>
                      <a:rPr lang="en-US" altLang="ko-KR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𝑥</m:t>
                    </m:r>
                    <m:r>
                      <a:rPr lang="en-US" altLang="ko-KR" sz="20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)</m:t>
                    </m:r>
                  </m:oMath>
                </a14:m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는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각 픽셀들을 확률 변수로 보고 </a:t>
                </a:r>
                <a:r>
                  <a:rPr lang="ko-KR" altLang="en-US" sz="2000" dirty="0" err="1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다변수</a:t>
                </a: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확률 분포 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(</a:t>
                </a: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확률 변수가 여러 개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) </a:t>
                </a: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로 표현할 수 있다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또한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</a:t>
                </a:r>
                <a:r>
                  <a:rPr lang="ko-KR" altLang="en-US" sz="2000" dirty="0" err="1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다변수</a:t>
                </a: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확률 분포를 표현하기 위해 결합확률분포 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(</a:t>
                </a: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확률 변수들이 동시에 발생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) </a:t>
                </a: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로 볼 수 있다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이때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</a:t>
                </a: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일반적으로 각 </a:t>
                </a:r>
                <a:r>
                  <a:rPr lang="ko-KR" altLang="en-US" sz="2000" dirty="0" err="1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픽셀간의</a:t>
                </a:r>
                <a:r>
                  <a:rPr lang="ko-KR" altLang="en-US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확률적인 독립을 가정한다</a:t>
                </a:r>
                <a:r>
                  <a:rPr lang="en-US" altLang="ko-KR" sz="2000" dirty="0">
                    <a:solidFill>
                      <a:srgbClr val="C00000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 </a:t>
                </a:r>
                <a:endParaRPr lang="ko-KR" altLang="en-US" sz="2000" dirty="0">
                  <a:solidFill>
                    <a:srgbClr val="C00000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880" y="1330960"/>
                <a:ext cx="10556240" cy="3263009"/>
              </a:xfrm>
              <a:prstGeom prst="rect">
                <a:avLst/>
              </a:prstGeom>
              <a:blipFill>
                <a:blip r:embed="rId3"/>
                <a:stretch>
                  <a:fillRect l="-520" r="-520" b="-223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FD63699C-DF25-C1E0-D985-4BD8F6C44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5950" y="5069522"/>
            <a:ext cx="8420100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518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817880" y="1330960"/>
                <a:ext cx="10556240" cy="23396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𝑝</m:t>
                    </m:r>
                    <m:d>
                      <m:dPr>
                        <m:ctrlP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dPr>
                      <m:e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𝑥</m:t>
                        </m:r>
                      </m:e>
                    </m:d>
                    <m:r>
                      <a:rPr lang="ko-KR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를</m:t>
                    </m:r>
                  </m:oMath>
                </a14:m>
                <a:r>
                  <a:rPr lang="ko-KR" altLang="en-US" sz="2000" dirty="0">
                    <a:solidFill>
                      <a:schemeClr val="tx1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몰라서 </a:t>
                </a:r>
                <a:r>
                  <a:rPr lang="ko-KR" altLang="en-US" sz="2000" dirty="0" err="1">
                    <a:solidFill>
                      <a:schemeClr val="tx1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베이즈</a:t>
                </a:r>
                <a:r>
                  <a:rPr lang="ko-KR" altLang="en-US" sz="2000" dirty="0">
                    <a:solidFill>
                      <a:schemeClr val="tx1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룰이나 깁스 분포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등으로 전개한 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내가 구할 수 있는 값들로</a:t>
                </a:r>
                <a:b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</a:b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표현한 뒤 계산</a:t>
                </a:r>
                <a:endPara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목적 함수를 </a:t>
                </a:r>
                <a:r>
                  <a:rPr lang="ko-KR" altLang="en-US" sz="2000" dirty="0" err="1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풀다보니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pixel-wise operation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 일어난 것 뿐이다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ko-KR" sz="2000" dirty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880" y="1330960"/>
                <a:ext cx="10556240" cy="2339679"/>
              </a:xfrm>
              <a:prstGeom prst="rect">
                <a:avLst/>
              </a:prstGeom>
              <a:blipFill>
                <a:blip r:embed="rId3"/>
                <a:stretch>
                  <a:fillRect l="-5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66108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817880" y="1330960"/>
                <a:ext cx="10556240" cy="18780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altLang="ko-KR" sz="2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𝑝</m:t>
                    </m:r>
                    <m:d>
                      <m:dPr>
                        <m:ctrlP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dPr>
                      <m:e>
                        <m:r>
                          <a:rPr lang="en-US" altLang="ko-KR" sz="2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𝑥</m:t>
                        </m:r>
                      </m:e>
                    </m:d>
                    <m:r>
                      <a:rPr lang="ko-KR" altLang="en-US" sz="20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를</m:t>
                    </m:r>
                  </m:oMath>
                </a14:m>
                <a:r>
                  <a:rPr lang="ko-KR" altLang="en-US" sz="2000" dirty="0">
                    <a:solidFill>
                      <a:schemeClr val="tx1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몰라서 픽셀 간의 결합확률 분포로 표현하는 방법은 따로 있다</a:t>
                </a:r>
                <a:r>
                  <a:rPr lang="en-US" altLang="ko-KR" sz="2000" dirty="0">
                    <a:solidFill>
                      <a:schemeClr val="tx1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!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Autoregressive models: </a:t>
                </a:r>
                <a:r>
                  <a:rPr lang="en-US" altLang="ko-KR" sz="2000" dirty="0" err="1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PixelCNN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/RNN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ko-KR" sz="2000" dirty="0">
                  <a:solidFill>
                    <a:schemeClr val="tx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>
                  <a:lnSpc>
                    <a:spcPct val="150000"/>
                  </a:lnSpc>
                </a:pPr>
                <a:endPara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880" y="1330960"/>
                <a:ext cx="10556240" cy="1878015"/>
              </a:xfrm>
              <a:prstGeom prst="rect">
                <a:avLst/>
              </a:prstGeom>
              <a:blipFill>
                <a:blip r:embed="rId3"/>
                <a:stretch>
                  <a:fillRect l="-5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FD63699C-DF25-C1E0-D985-4BD8F6C441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420" y="3649026"/>
            <a:ext cx="8420100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35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86B98-639B-3772-D96F-0149014EC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" y="1137443"/>
            <a:ext cx="12131040" cy="2387600"/>
          </a:xfrm>
        </p:spPr>
        <p:txBody>
          <a:bodyPr>
            <a:normAutofit/>
          </a:bodyPr>
          <a:lstStyle/>
          <a:p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Toy-project</a:t>
            </a:r>
            <a:endParaRPr lang="ko-KR" alt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3708400"/>
            <a:ext cx="1055624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부제목 4">
            <a:extLst>
              <a:ext uri="{FF2B5EF4-FFF2-40B4-BE49-F238E27FC236}">
                <a16:creationId xmlns:a16="http://schemas.microsoft.com/office/drawing/2014/main" id="{9A90F8CE-0596-5C69-AFCB-8DD3D78718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752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908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hlinkClick r:id="rId3"/>
              </a:rPr>
              <a:t>https://7148-210-94-179-16.ngrok-free.app</a:t>
            </a:r>
            <a:endParaRPr lang="en-US" altLang="ko-KR" sz="2000"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78267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E5B40C5-C6D5-97CC-0E1F-2AF73BF54F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160" y="1849387"/>
            <a:ext cx="6756400" cy="38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944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817880" y="1330960"/>
                <a:ext cx="10556240" cy="32630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생성 모델에서 구하고자 하는 건 데이터의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분포인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𝑝</m:t>
                    </m:r>
                    <m:d>
                      <m:d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d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𝑥</m:t>
                        </m:r>
                      </m:e>
                    </m:d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이다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𝑝</m:t>
                    </m:r>
                    <m:d>
                      <m:d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d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𝑥</m:t>
                        </m:r>
                      </m:e>
                    </m:d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에서의 확률 변수는 이미지 </a:t>
                </a:r>
                <a14:m>
                  <m:oMath xmlns:m="http://schemas.openxmlformats.org/officeDocument/2006/math">
                    <m:r>
                      <a:rPr lang="en-US" altLang="ko-KR" sz="2000" i="1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𝑥</m:t>
                    </m:r>
                  </m:oMath>
                </a14:m>
                <a:endPara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이때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𝑝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(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𝑥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)</m:t>
                    </m:r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는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각 픽셀들을 확률 변수로 보고 </a:t>
                </a:r>
                <a:r>
                  <a:rPr lang="ko-KR" altLang="en-US" sz="2000" dirty="0" err="1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다변수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확률 분포 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(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확률 변수가 여러 개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)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로 표현할 수 있다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또한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</a:t>
                </a:r>
                <a:r>
                  <a:rPr lang="ko-KR" altLang="en-US" sz="2000" dirty="0" err="1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다변수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확률 분포를 표현하기 위해 결합확률분포 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(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확률 변수들이 동시에 발생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)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로 볼 수 있다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이때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일반적으로 각 </a:t>
                </a:r>
                <a:r>
                  <a:rPr lang="ko-KR" altLang="en-US" sz="2000" dirty="0" err="1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픽셀간의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확률적인 독립을 가정한다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 </a:t>
                </a:r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880" y="1330960"/>
                <a:ext cx="10556240" cy="3263009"/>
              </a:xfrm>
              <a:prstGeom prst="rect">
                <a:avLst/>
              </a:prstGeom>
              <a:blipFill>
                <a:blip r:embed="rId2"/>
                <a:stretch>
                  <a:fillRect l="-520" r="-520" b="-2239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FD63699C-DF25-C1E0-D985-4BD8F6C44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50" y="5069522"/>
            <a:ext cx="8420100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65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817880" y="1330960"/>
                <a:ext cx="10556240" cy="18780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이미지의 차원이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10×10</m:t>
                    </m:r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이라면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이미지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𝑥</m:t>
                    </m:r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는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100 </m:t>
                    </m:r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차원의 한 점이다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우리는 이 점들의 분포를 추정하는 게 목표이다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이때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,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 점은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10×10 </m:t>
                    </m:r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이라는 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high dimension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을 가진다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880" y="1330960"/>
                <a:ext cx="10556240" cy="1878015"/>
              </a:xfrm>
              <a:prstGeom prst="rect">
                <a:avLst/>
              </a:prstGeom>
              <a:blipFill>
                <a:blip r:embed="rId2"/>
                <a:stretch>
                  <a:fillRect l="-5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509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954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그렇다면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이미지 생성 모델에서 결합확률분포에 대해 학습을 진행하는가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F600D0-D1A7-93DF-46C2-635F1E612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885" y="3429000"/>
            <a:ext cx="2286000" cy="5619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EE45679-8E57-3859-7396-79DFD3791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570" y="3429000"/>
            <a:ext cx="3028950" cy="542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0399F2-5518-A022-2B63-B3B720FDAAE9}"/>
              </a:ext>
            </a:extLst>
          </p:cNvPr>
          <p:cNvSpPr txBox="1"/>
          <p:nvPr/>
        </p:nvSpPr>
        <p:spPr>
          <a:xfrm>
            <a:off x="7736205" y="3940531"/>
            <a:ext cx="219456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개별적으로 학습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233394-DEC4-887B-986E-EF773FADEDBA}"/>
              </a:ext>
            </a:extLst>
          </p:cNvPr>
          <p:cNvSpPr txBox="1"/>
          <p:nvPr/>
        </p:nvSpPr>
        <p:spPr>
          <a:xfrm>
            <a:off x="2000885" y="3935191"/>
            <a:ext cx="302895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결합확률분포로 학습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B07703-193E-1E6D-E628-4DFB515EA7DB}"/>
                  </a:ext>
                </a:extLst>
              </p:cNvPr>
              <p:cNvSpPr txBox="1"/>
              <p:nvPr/>
            </p:nvSpPr>
            <p:spPr>
              <a:xfrm>
                <a:off x="4891406" y="3436977"/>
                <a:ext cx="219456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000" b="0" i="1" smtClean="0">
                          <a:latin typeface="Cambria Math" panose="02040503050406030204" pitchFamily="18" charset="0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m:t>𝑉𝑆</m:t>
                      </m:r>
                    </m:oMath>
                  </m:oMathPara>
                </a14:m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B07703-193E-1E6D-E628-4DFB515EA7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1406" y="3436977"/>
                <a:ext cx="2194560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7258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954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그렇다면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이미지 생성 모델에서 결합확률분포에 대해 학습을 진행하는가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F600D0-D1A7-93DF-46C2-635F1E612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885" y="3429000"/>
            <a:ext cx="2286000" cy="5619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EE45679-8E57-3859-7396-79DFD3791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570" y="3429000"/>
            <a:ext cx="3028950" cy="542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0399F2-5518-A022-2B63-B3B720FDAAE9}"/>
              </a:ext>
            </a:extLst>
          </p:cNvPr>
          <p:cNvSpPr txBox="1"/>
          <p:nvPr/>
        </p:nvSpPr>
        <p:spPr>
          <a:xfrm>
            <a:off x="7736205" y="3940531"/>
            <a:ext cx="219456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개별적으로 학습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233394-DEC4-887B-986E-EF773FADEDBA}"/>
              </a:ext>
            </a:extLst>
          </p:cNvPr>
          <p:cNvSpPr txBox="1"/>
          <p:nvPr/>
        </p:nvSpPr>
        <p:spPr>
          <a:xfrm>
            <a:off x="2000885" y="3935191"/>
            <a:ext cx="302895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결합확률분포로 학습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B07703-193E-1E6D-E628-4DFB515EA7DB}"/>
                  </a:ext>
                </a:extLst>
              </p:cNvPr>
              <p:cNvSpPr txBox="1"/>
              <p:nvPr/>
            </p:nvSpPr>
            <p:spPr>
              <a:xfrm>
                <a:off x="4891406" y="3436977"/>
                <a:ext cx="219456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000" b="0" i="1" smtClean="0">
                          <a:latin typeface="Cambria Math" panose="02040503050406030204" pitchFamily="18" charset="0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m:t>𝑉𝑆</m:t>
                      </m:r>
                    </m:oMath>
                  </m:oMathPara>
                </a14:m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B07703-193E-1E6D-E628-4DFB515EA7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1406" y="3436977"/>
                <a:ext cx="2194560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액자 2">
            <a:extLst>
              <a:ext uri="{FF2B5EF4-FFF2-40B4-BE49-F238E27FC236}">
                <a16:creationId xmlns:a16="http://schemas.microsoft.com/office/drawing/2014/main" id="{D158DE37-F9D9-3D4D-B08C-97EE27A97E6C}"/>
              </a:ext>
            </a:extLst>
          </p:cNvPr>
          <p:cNvSpPr/>
          <p:nvPr/>
        </p:nvSpPr>
        <p:spPr>
          <a:xfrm>
            <a:off x="6506845" y="2544445"/>
            <a:ext cx="4470400" cy="2854960"/>
          </a:xfrm>
          <a:prstGeom prst="frame">
            <a:avLst>
              <a:gd name="adj1" fmla="val 2180"/>
            </a:avLst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4E99BA-5674-1EB9-AB6C-02695EA88C91}"/>
              </a:ext>
            </a:extLst>
          </p:cNvPr>
          <p:cNvSpPr txBox="1"/>
          <p:nvPr/>
        </p:nvSpPr>
        <p:spPr>
          <a:xfrm>
            <a:off x="6096000" y="5527040"/>
            <a:ext cx="685419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Image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는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pixel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이루어진 다차원 배열이니까</a:t>
            </a:r>
          </a:p>
        </p:txBody>
      </p:sp>
    </p:spTree>
    <p:extLst>
      <p:ext uri="{BB962C8B-B14F-4D97-AF65-F5344CB8AC3E}">
        <p14:creationId xmlns:p14="http://schemas.microsoft.com/office/powerpoint/2010/main" val="1702988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14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즉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학습 과정에서 각 픽셀들은 독립적으로 </a:t>
            </a:r>
            <a:r>
              <a:rPr lang="ko-KR" altLang="en-US" sz="20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모델링된다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solidFill>
                  <a:schemeClr val="accent2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Pixel-wise independent learning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이는 확률에서의 독립과는 다르다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F600D0-D1A7-93DF-46C2-635F1E6126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885" y="3429000"/>
            <a:ext cx="2286000" cy="5619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EE45679-8E57-3859-7396-79DFD3791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570" y="3429000"/>
            <a:ext cx="3028950" cy="5429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0399F2-5518-A022-2B63-B3B720FDAAE9}"/>
              </a:ext>
            </a:extLst>
          </p:cNvPr>
          <p:cNvSpPr txBox="1"/>
          <p:nvPr/>
        </p:nvSpPr>
        <p:spPr>
          <a:xfrm>
            <a:off x="7736205" y="3940531"/>
            <a:ext cx="219456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개별적으로 학습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233394-DEC4-887B-986E-EF773FADEDBA}"/>
              </a:ext>
            </a:extLst>
          </p:cNvPr>
          <p:cNvSpPr txBox="1"/>
          <p:nvPr/>
        </p:nvSpPr>
        <p:spPr>
          <a:xfrm>
            <a:off x="2000885" y="3935191"/>
            <a:ext cx="302895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결합확률분포로 학습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B07703-193E-1E6D-E628-4DFB515EA7DB}"/>
                  </a:ext>
                </a:extLst>
              </p:cNvPr>
              <p:cNvSpPr txBox="1"/>
              <p:nvPr/>
            </p:nvSpPr>
            <p:spPr>
              <a:xfrm>
                <a:off x="4891406" y="3436977"/>
                <a:ext cx="219456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ko-KR" sz="2000" b="0" i="1" smtClean="0">
                          <a:latin typeface="Cambria Math" panose="02040503050406030204" pitchFamily="18" charset="0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m:t>𝑉𝑆</m:t>
                      </m:r>
                    </m:oMath>
                  </m:oMathPara>
                </a14:m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60B07703-193E-1E6D-E628-4DFB515EA7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91406" y="3436977"/>
                <a:ext cx="2194560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액자 2">
            <a:extLst>
              <a:ext uri="{FF2B5EF4-FFF2-40B4-BE49-F238E27FC236}">
                <a16:creationId xmlns:a16="http://schemas.microsoft.com/office/drawing/2014/main" id="{D158DE37-F9D9-3D4D-B08C-97EE27A97E6C}"/>
              </a:ext>
            </a:extLst>
          </p:cNvPr>
          <p:cNvSpPr/>
          <p:nvPr/>
        </p:nvSpPr>
        <p:spPr>
          <a:xfrm>
            <a:off x="6506845" y="2544445"/>
            <a:ext cx="4470400" cy="2854960"/>
          </a:xfrm>
          <a:prstGeom prst="frame">
            <a:avLst>
              <a:gd name="adj1" fmla="val 2180"/>
            </a:avLst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4E99BA-5674-1EB9-AB6C-02695EA88C91}"/>
              </a:ext>
            </a:extLst>
          </p:cNvPr>
          <p:cNvSpPr txBox="1"/>
          <p:nvPr/>
        </p:nvSpPr>
        <p:spPr>
          <a:xfrm>
            <a:off x="6096000" y="5527040"/>
            <a:ext cx="685419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Image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는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pixel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로 이루어진 다차원 배열이니까</a:t>
            </a:r>
          </a:p>
        </p:txBody>
      </p:sp>
    </p:spTree>
    <p:extLst>
      <p:ext uri="{BB962C8B-B14F-4D97-AF65-F5344CB8AC3E}">
        <p14:creationId xmlns:p14="http://schemas.microsoft.com/office/powerpoint/2010/main" val="686648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954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Example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FDF3FC23-9123-21C4-F747-4B863D266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80" y="2211223"/>
            <a:ext cx="11013440" cy="391067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99119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3263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Example: Add noise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이미지에 노이지를 더할 때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각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픽셀에 대해 서로 다른 노이즈를 더한다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b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같은 분포에서 뽑은 노이즈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이미지가 스칼라가 아닌 배열이기에 서로 다른 노이즈를 더해준다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. </a:t>
            </a:r>
            <a:b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독립적인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processing)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18096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975360"/>
            <a:ext cx="10556240" cy="0"/>
          </a:xfrm>
          <a:prstGeom prst="line">
            <a:avLst/>
          </a:prstGeom>
          <a:ln w="28575"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817880" y="10133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Generative</a:t>
            </a:r>
            <a:r>
              <a:rPr lang="ko-KR" altLang="en-US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Models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817880" y="1330960"/>
                <a:ext cx="10556240" cy="28013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Example</a:t>
                </a:r>
              </a:p>
              <a:p>
                <a:pPr marL="800100" lvl="1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𝐿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2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 </m:t>
                    </m:r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𝑛𝑜𝑟𝑚</m:t>
                    </m:r>
                    <m:r>
                      <a:rPr lang="en-US" altLang="ko-KR" sz="2000" b="0" i="0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:</m:t>
                    </m:r>
                  </m:oMath>
                </a14:m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각 원소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(pixel)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을 학습과정에서 개별적으로 보고 학습</a:t>
                </a:r>
                <a:endPara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Loss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function </a:t>
                </a:r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에 결합 확률이나 다른 픽셀 간의 관계를 고려해 목적 함수가 설정되지 않았다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.</a:t>
                </a: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880" y="1330960"/>
                <a:ext cx="10556240" cy="2801344"/>
              </a:xfrm>
              <a:prstGeom prst="rect">
                <a:avLst/>
              </a:prstGeom>
              <a:blipFill>
                <a:blip r:embed="rId3"/>
                <a:stretch>
                  <a:fillRect l="-5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왼쪽 대괄호 2">
            <a:extLst>
              <a:ext uri="{FF2B5EF4-FFF2-40B4-BE49-F238E27FC236}">
                <a16:creationId xmlns:a16="http://schemas.microsoft.com/office/drawing/2014/main" id="{AF18EBE7-3147-5D1B-DC0B-57092851C4A6}"/>
              </a:ext>
            </a:extLst>
          </p:cNvPr>
          <p:cNvSpPr/>
          <p:nvPr/>
        </p:nvSpPr>
        <p:spPr>
          <a:xfrm>
            <a:off x="894080" y="3829965"/>
            <a:ext cx="538480" cy="1859635"/>
          </a:xfrm>
          <a:prstGeom prst="leftBracke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1F6643F3-4E6B-19E8-3369-D70B3FFF279E}"/>
              </a:ext>
            </a:extLst>
          </p:cNvPr>
          <p:cNvSpPr/>
          <p:nvPr/>
        </p:nvSpPr>
        <p:spPr>
          <a:xfrm>
            <a:off x="2407920" y="3829965"/>
            <a:ext cx="538480" cy="1859635"/>
          </a:xfrm>
          <a:prstGeom prst="rightBracke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FB505D9-6C6E-BFE6-977E-5392172DC9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8879" y="4084630"/>
            <a:ext cx="4175759" cy="148273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왼쪽 대괄호 8">
            <a:extLst>
              <a:ext uri="{FF2B5EF4-FFF2-40B4-BE49-F238E27FC236}">
                <a16:creationId xmlns:a16="http://schemas.microsoft.com/office/drawing/2014/main" id="{72099EC3-93FF-02FA-A3E6-2F3263B6CD4E}"/>
              </a:ext>
            </a:extLst>
          </p:cNvPr>
          <p:cNvSpPr/>
          <p:nvPr/>
        </p:nvSpPr>
        <p:spPr>
          <a:xfrm>
            <a:off x="4582160" y="3829965"/>
            <a:ext cx="538480" cy="1859635"/>
          </a:xfrm>
          <a:prstGeom prst="leftBracke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오른쪽 대괄호 9">
            <a:extLst>
              <a:ext uri="{FF2B5EF4-FFF2-40B4-BE49-F238E27FC236}">
                <a16:creationId xmlns:a16="http://schemas.microsoft.com/office/drawing/2014/main" id="{ADD6CDFA-E053-B533-5D4C-4492D5A2CCBE}"/>
              </a:ext>
            </a:extLst>
          </p:cNvPr>
          <p:cNvSpPr/>
          <p:nvPr/>
        </p:nvSpPr>
        <p:spPr>
          <a:xfrm>
            <a:off x="6096000" y="3829965"/>
            <a:ext cx="538480" cy="1859635"/>
          </a:xfrm>
          <a:prstGeom prst="rightBracke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9DE0CBBD-579F-A0C3-3BB0-2D1A418A4067}"/>
              </a:ext>
            </a:extLst>
          </p:cNvPr>
          <p:cNvCxnSpPr/>
          <p:nvPr/>
        </p:nvCxnSpPr>
        <p:spPr>
          <a:xfrm>
            <a:off x="3495040" y="4734560"/>
            <a:ext cx="5588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0F0F478-7341-2BE5-058F-8B312FEDB14B}"/>
              </a:ext>
            </a:extLst>
          </p:cNvPr>
          <p:cNvCxnSpPr>
            <a:cxnSpLocks/>
          </p:cNvCxnSpPr>
          <p:nvPr/>
        </p:nvCxnSpPr>
        <p:spPr>
          <a:xfrm>
            <a:off x="589280" y="3586480"/>
            <a:ext cx="0" cy="24790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A1BE58A3-4FDF-2F10-DC5A-80A1F5A4AC9D}"/>
              </a:ext>
            </a:extLst>
          </p:cNvPr>
          <p:cNvCxnSpPr>
            <a:cxnSpLocks/>
          </p:cNvCxnSpPr>
          <p:nvPr/>
        </p:nvCxnSpPr>
        <p:spPr>
          <a:xfrm>
            <a:off x="731520" y="3586480"/>
            <a:ext cx="0" cy="24790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B7C6A76-937E-500D-9DE1-DB2C7C6B1F8C}"/>
              </a:ext>
            </a:extLst>
          </p:cNvPr>
          <p:cNvCxnSpPr>
            <a:cxnSpLocks/>
          </p:cNvCxnSpPr>
          <p:nvPr/>
        </p:nvCxnSpPr>
        <p:spPr>
          <a:xfrm>
            <a:off x="6847840" y="3586480"/>
            <a:ext cx="0" cy="24790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08D63453-67A3-EA66-A2BC-FC680BACDDAB}"/>
              </a:ext>
            </a:extLst>
          </p:cNvPr>
          <p:cNvCxnSpPr>
            <a:cxnSpLocks/>
          </p:cNvCxnSpPr>
          <p:nvPr/>
        </p:nvCxnSpPr>
        <p:spPr>
          <a:xfrm>
            <a:off x="6990080" y="3586480"/>
            <a:ext cx="0" cy="247904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36E2FBD-843A-DD6E-FDE0-C6062CA57816}"/>
              </a:ext>
            </a:extLst>
          </p:cNvPr>
          <p:cNvSpPr txBox="1"/>
          <p:nvPr/>
        </p:nvSpPr>
        <p:spPr>
          <a:xfrm>
            <a:off x="6990080" y="3388005"/>
            <a:ext cx="302895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B973EB-1EB8-17B0-E8AB-DD236B411BB2}"/>
              </a:ext>
            </a:extLst>
          </p:cNvPr>
          <p:cNvSpPr txBox="1"/>
          <p:nvPr/>
        </p:nvSpPr>
        <p:spPr>
          <a:xfrm>
            <a:off x="6990080" y="5636130"/>
            <a:ext cx="302895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2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560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509</Words>
  <Application>Microsoft Office PowerPoint</Application>
  <PresentationFormat>와이드스크린</PresentationFormat>
  <Paragraphs>78</Paragraphs>
  <Slides>17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HY헤드라인M</vt:lpstr>
      <vt:lpstr>맑은 고딕</vt:lpstr>
      <vt:lpstr>함초롬돋움</vt:lpstr>
      <vt:lpstr>Arial</vt:lpstr>
      <vt:lpstr>Cambria Math</vt:lpstr>
      <vt:lpstr>Wingdings</vt:lpstr>
      <vt:lpstr>Office 테마</vt:lpstr>
      <vt:lpstr>Pixel-Wise Independent Learning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Update Definition</vt:lpstr>
      <vt:lpstr>PowerPoint 프레젠테이션</vt:lpstr>
      <vt:lpstr>PowerPoint 프레젠테이션</vt:lpstr>
      <vt:lpstr>PowerPoint 프레젠테이션</vt:lpstr>
      <vt:lpstr>Toy-project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Reading Wikipedia to Answer  Open-Domain Questions </dc:title>
  <dc:creator>미자 김</dc:creator>
  <cp:lastModifiedBy>미자 김</cp:lastModifiedBy>
  <cp:revision>7</cp:revision>
  <dcterms:created xsi:type="dcterms:W3CDTF">2023-09-13T02:20:10Z</dcterms:created>
  <dcterms:modified xsi:type="dcterms:W3CDTF">2023-12-26T07:56:24Z</dcterms:modified>
</cp:coreProperties>
</file>

<file path=docProps/thumbnail.jpeg>
</file>